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3"/>
  </p:notesMasterIdLst>
  <p:sldIdLst>
    <p:sldId id="256" r:id="rId2"/>
  </p:sldIdLst>
  <p:sldSz cx="9144000" cy="5143500" type="screen16x9"/>
  <p:notesSz cx="6858000" cy="9144000"/>
  <p:embeddedFontLst>
    <p:embeddedFont>
      <p:font typeface="Average" panose="02000503040000020003" pitchFamily="2" charset="77"/>
      <p:regular r:id="rId4"/>
    </p:embeddedFont>
    <p:embeddedFont>
      <p:font typeface="Oswald" pitchFamily="2" charset="77"/>
      <p:regular r:id="rId5"/>
      <p:bold r:id="rId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61" d="100"/>
          <a:sy n="161" d="100"/>
        </p:scale>
        <p:origin x="784" y="2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notesMaster" Target="notesMasters/notesMaster1.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3.fntdata"/><Relationship Id="rId5" Type="http://schemas.openxmlformats.org/officeDocument/2006/relationships/font" Target="fonts/font2.fntdata"/><Relationship Id="rId10" Type="http://schemas.openxmlformats.org/officeDocument/2006/relationships/tableStyles" Target="tableStyles.xml"/><Relationship Id="rId4" Type="http://schemas.openxmlformats.org/officeDocument/2006/relationships/font" Target="fonts/font1.fntdata"/><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grpSp>
        <p:nvGrpSpPr>
          <p:cNvPr id="10" name="Google Shape;10;p2"/>
          <p:cNvGrpSpPr/>
          <p:nvPr/>
        </p:nvGrpSpPr>
        <p:grpSpPr>
          <a:xfrm>
            <a:off x="4350279" y="2855377"/>
            <a:ext cx="443589" cy="105632"/>
            <a:chOff x="4137525" y="2915950"/>
            <a:chExt cx="869100" cy="207000"/>
          </a:xfrm>
        </p:grpSpPr>
        <p:sp>
          <p:nvSpPr>
            <p:cNvPr id="11" name="Google Shape;11;p2"/>
            <p:cNvSpPr/>
            <p:nvPr/>
          </p:nvSpPr>
          <p:spPr>
            <a:xfrm>
              <a:off x="446857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479962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413752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 name="Google Shape;14;p2"/>
          <p:cNvSpPr txBox="1">
            <a:spLocks noGrp="1"/>
          </p:cNvSpPr>
          <p:nvPr>
            <p:ph type="ctrTitle"/>
          </p:nvPr>
        </p:nvSpPr>
        <p:spPr>
          <a:xfrm>
            <a:off x="671258" y="990800"/>
            <a:ext cx="7801500" cy="1730100"/>
          </a:xfrm>
          <a:prstGeom prst="rect">
            <a:avLst/>
          </a:prstGeom>
        </p:spPr>
        <p:txBody>
          <a:bodyPr spcFirstLastPara="1" wrap="square" lIns="91425" tIns="91425" rIns="91425" bIns="91425" anchor="b" anchorCtr="0">
            <a:no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
        <p:nvSpPr>
          <p:cNvPr id="15" name="Google Shape;15;p2"/>
          <p:cNvSpPr txBox="1">
            <a:spLocks noGrp="1"/>
          </p:cNvSpPr>
          <p:nvPr>
            <p:ph type="subTitle" idx="1"/>
          </p:nvPr>
        </p:nvSpPr>
        <p:spPr>
          <a:xfrm>
            <a:off x="671250" y="3174876"/>
            <a:ext cx="78015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16" name="Google Shape;16;p2"/>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9"/>
        <p:cNvGrpSpPr/>
        <p:nvPr/>
      </p:nvGrpSpPr>
      <p:grpSpPr>
        <a:xfrm>
          <a:off x="0" y="0"/>
          <a:ext cx="0" cy="0"/>
          <a:chOff x="0" y="0"/>
          <a:chExt cx="0" cy="0"/>
        </a:xfrm>
      </p:grpSpPr>
      <p:sp>
        <p:nvSpPr>
          <p:cNvPr id="50" name="Google Shape;50;p11"/>
          <p:cNvSpPr txBox="1">
            <a:spLocks noGrp="1"/>
          </p:cNvSpPr>
          <p:nvPr>
            <p:ph type="title" hasCustomPrompt="1"/>
          </p:nvPr>
        </p:nvSpPr>
        <p:spPr>
          <a:xfrm>
            <a:off x="311700" y="1255275"/>
            <a:ext cx="8520600" cy="18906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1" name="Google Shape;51;p11"/>
          <p:cNvSpPr txBox="1">
            <a:spLocks noGrp="1"/>
          </p:cNvSpPr>
          <p:nvPr>
            <p:ph type="body" idx="1"/>
          </p:nvPr>
        </p:nvSpPr>
        <p:spPr>
          <a:xfrm>
            <a:off x="311700" y="32284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2" name="Google Shape;52;p11"/>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3"/>
        <p:cNvGrpSpPr/>
        <p:nvPr/>
      </p:nvGrpSpPr>
      <p:grpSpPr>
        <a:xfrm>
          <a:off x="0" y="0"/>
          <a:ext cx="0" cy="0"/>
          <a:chOff x="0" y="0"/>
          <a:chExt cx="0" cy="0"/>
        </a:xfrm>
      </p:grpSpPr>
      <p:sp>
        <p:nvSpPr>
          <p:cNvPr id="54" name="Google Shape;54;p12"/>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671250" y="2141250"/>
            <a:ext cx="7852200" cy="8610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9" name="Google Shape;19;p3"/>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0"/>
        <p:cNvGrpSpPr/>
        <p:nvPr/>
      </p:nvGrpSpPr>
      <p:grpSpPr>
        <a:xfrm>
          <a:off x="0" y="0"/>
          <a:ext cx="0" cy="0"/>
          <a:chOff x="0" y="0"/>
          <a:chExt cx="0" cy="0"/>
        </a:xfrm>
      </p:grpSpPr>
      <p:sp>
        <p:nvSpPr>
          <p:cNvPr id="21" name="Google Shape;21;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2" name="Google Shape;22;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3" name="Google Shape;23;p4"/>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Google Shape;25;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6" name="Google Shape;26;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7" name="Google Shape;27;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8" name="Google Shape;28;p5"/>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1" name="Google Shape;31;p6"/>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2"/>
        <p:cNvGrpSpPr/>
        <p:nvPr/>
      </p:nvGrpSpPr>
      <p:grpSpPr>
        <a:xfrm>
          <a:off x="0" y="0"/>
          <a:ext cx="0" cy="0"/>
          <a:chOff x="0" y="0"/>
          <a:chExt cx="0" cy="0"/>
        </a:xfrm>
      </p:grpSpPr>
      <p:sp>
        <p:nvSpPr>
          <p:cNvPr id="33" name="Google Shape;33;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4" name="Google Shape;34;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5" name="Google Shape;35;p7"/>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lt2"/>
        </a:solidFill>
        <a:effectLst/>
      </p:bgPr>
    </p:bg>
    <p:spTree>
      <p:nvGrpSpPr>
        <p:cNvPr id="1" name="Shape 36"/>
        <p:cNvGrpSpPr/>
        <p:nvPr/>
      </p:nvGrpSpPr>
      <p:grpSpPr>
        <a:xfrm>
          <a:off x="0" y="0"/>
          <a:ext cx="0" cy="0"/>
          <a:chOff x="0" y="0"/>
          <a:chExt cx="0" cy="0"/>
        </a:xfrm>
      </p:grpSpPr>
      <p:sp>
        <p:nvSpPr>
          <p:cNvPr id="37" name="Google Shape;37;p8"/>
          <p:cNvSpPr txBox="1">
            <a:spLocks noGrp="1"/>
          </p:cNvSpPr>
          <p:nvPr>
            <p:ph type="title"/>
          </p:nvPr>
        </p:nvSpPr>
        <p:spPr>
          <a:xfrm>
            <a:off x="490250" y="526350"/>
            <a:ext cx="6227100" cy="40908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38" name="Google Shape;38;p8"/>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9"/>
        <p:cNvGrpSpPr/>
        <p:nvPr/>
      </p:nvGrpSpPr>
      <p:grpSpPr>
        <a:xfrm>
          <a:off x="0" y="0"/>
          <a:ext cx="0" cy="0"/>
          <a:chOff x="0" y="0"/>
          <a:chExt cx="0" cy="0"/>
        </a:xfrm>
      </p:grpSpPr>
      <p:sp>
        <p:nvSpPr>
          <p:cNvPr id="40" name="Google Shape;40;p9"/>
          <p:cNvSpPr/>
          <p:nvPr/>
        </p:nvSpPr>
        <p:spPr>
          <a:xfrm>
            <a:off x="4572000" y="0"/>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1" name="Google Shape;41;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2" name="Google Shape;42;p9"/>
          <p:cNvSpPr txBox="1">
            <a:spLocks noGrp="1"/>
          </p:cNvSpPr>
          <p:nvPr>
            <p:ph type="title"/>
          </p:nvPr>
        </p:nvSpPr>
        <p:spPr>
          <a:xfrm>
            <a:off x="265500" y="1081400"/>
            <a:ext cx="4045200" cy="1710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3" name="Google Shape;43;p9"/>
          <p:cNvSpPr txBox="1">
            <a:spLocks noGrp="1"/>
          </p:cNvSpPr>
          <p:nvPr>
            <p:ph type="subTitle" idx="1"/>
          </p:nvPr>
        </p:nvSpPr>
        <p:spPr>
          <a:xfrm>
            <a:off x="265500" y="2845201"/>
            <a:ext cx="4045200" cy="13455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Clr>
                <a:schemeClr val="dk1"/>
              </a:buClr>
              <a:buSzPts val="2100"/>
              <a:buNone/>
              <a:defRPr sz="2100">
                <a:solidFill>
                  <a:schemeClr val="dk1"/>
                </a:solidFill>
              </a:defRPr>
            </a:lvl1pPr>
            <a:lvl2pPr lvl="1" algn="ctr">
              <a:lnSpc>
                <a:spcPct val="100000"/>
              </a:lnSpc>
              <a:spcBef>
                <a:spcPts val="0"/>
              </a:spcBef>
              <a:spcAft>
                <a:spcPts val="0"/>
              </a:spcAft>
              <a:buClr>
                <a:schemeClr val="dk1"/>
              </a:buClr>
              <a:buSzPts val="2100"/>
              <a:buNone/>
              <a:defRPr sz="2100">
                <a:solidFill>
                  <a:schemeClr val="dk1"/>
                </a:solidFill>
              </a:defRPr>
            </a:lvl2pPr>
            <a:lvl3pPr lvl="2" algn="ctr">
              <a:lnSpc>
                <a:spcPct val="100000"/>
              </a:lnSpc>
              <a:spcBef>
                <a:spcPts val="0"/>
              </a:spcBef>
              <a:spcAft>
                <a:spcPts val="0"/>
              </a:spcAft>
              <a:buClr>
                <a:schemeClr val="dk1"/>
              </a:buClr>
              <a:buSzPts val="2100"/>
              <a:buNone/>
              <a:defRPr sz="2100">
                <a:solidFill>
                  <a:schemeClr val="dk1"/>
                </a:solidFill>
              </a:defRPr>
            </a:lvl3pPr>
            <a:lvl4pPr lvl="3" algn="ctr">
              <a:lnSpc>
                <a:spcPct val="100000"/>
              </a:lnSpc>
              <a:spcBef>
                <a:spcPts val="0"/>
              </a:spcBef>
              <a:spcAft>
                <a:spcPts val="0"/>
              </a:spcAft>
              <a:buClr>
                <a:schemeClr val="dk1"/>
              </a:buClr>
              <a:buSzPts val="2100"/>
              <a:buNone/>
              <a:defRPr sz="2100">
                <a:solidFill>
                  <a:schemeClr val="dk1"/>
                </a:solidFill>
              </a:defRPr>
            </a:lvl4pPr>
            <a:lvl5pPr lvl="4" algn="ctr">
              <a:lnSpc>
                <a:spcPct val="100000"/>
              </a:lnSpc>
              <a:spcBef>
                <a:spcPts val="0"/>
              </a:spcBef>
              <a:spcAft>
                <a:spcPts val="0"/>
              </a:spcAft>
              <a:buClr>
                <a:schemeClr val="dk1"/>
              </a:buClr>
              <a:buSzPts val="2100"/>
              <a:buNone/>
              <a:defRPr sz="2100">
                <a:solidFill>
                  <a:schemeClr val="dk1"/>
                </a:solidFill>
              </a:defRPr>
            </a:lvl5pPr>
            <a:lvl6pPr lvl="5" algn="ctr">
              <a:lnSpc>
                <a:spcPct val="100000"/>
              </a:lnSpc>
              <a:spcBef>
                <a:spcPts val="0"/>
              </a:spcBef>
              <a:spcAft>
                <a:spcPts val="0"/>
              </a:spcAft>
              <a:buClr>
                <a:schemeClr val="dk1"/>
              </a:buClr>
              <a:buSzPts val="2100"/>
              <a:buNone/>
              <a:defRPr sz="2100">
                <a:solidFill>
                  <a:schemeClr val="dk1"/>
                </a:solidFill>
              </a:defRPr>
            </a:lvl6pPr>
            <a:lvl7pPr lvl="6" algn="ctr">
              <a:lnSpc>
                <a:spcPct val="100000"/>
              </a:lnSpc>
              <a:spcBef>
                <a:spcPts val="0"/>
              </a:spcBef>
              <a:spcAft>
                <a:spcPts val="0"/>
              </a:spcAft>
              <a:buClr>
                <a:schemeClr val="dk1"/>
              </a:buClr>
              <a:buSzPts val="2100"/>
              <a:buNone/>
              <a:defRPr sz="2100">
                <a:solidFill>
                  <a:schemeClr val="dk1"/>
                </a:solidFill>
              </a:defRPr>
            </a:lvl7pPr>
            <a:lvl8pPr lvl="7" algn="ctr">
              <a:lnSpc>
                <a:spcPct val="100000"/>
              </a:lnSpc>
              <a:spcBef>
                <a:spcPts val="0"/>
              </a:spcBef>
              <a:spcAft>
                <a:spcPts val="0"/>
              </a:spcAft>
              <a:buClr>
                <a:schemeClr val="dk1"/>
              </a:buClr>
              <a:buSzPts val="2100"/>
              <a:buNone/>
              <a:defRPr sz="2100">
                <a:solidFill>
                  <a:schemeClr val="dk1"/>
                </a:solidFill>
              </a:defRPr>
            </a:lvl8pPr>
            <a:lvl9pPr lvl="8" algn="ctr">
              <a:lnSpc>
                <a:spcPct val="100000"/>
              </a:lnSpc>
              <a:spcBef>
                <a:spcPts val="0"/>
              </a:spcBef>
              <a:spcAft>
                <a:spcPts val="0"/>
              </a:spcAft>
              <a:buClr>
                <a:schemeClr val="dk1"/>
              </a:buClr>
              <a:buSzPts val="2100"/>
              <a:buNone/>
              <a:defRPr sz="2100">
                <a:solidFill>
                  <a:schemeClr val="dk1"/>
                </a:solidFill>
              </a:defRPr>
            </a:lvl9pPr>
          </a:lstStyle>
          <a:p>
            <a:endParaRPr/>
          </a:p>
        </p:txBody>
      </p:sp>
      <p:sp>
        <p:nvSpPr>
          <p:cNvPr id="44" name="Google Shape;44;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45" name="Google Shape;45;p9"/>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6"/>
        <p:cNvGrpSpPr/>
        <p:nvPr/>
      </p:nvGrpSpPr>
      <p:grpSpPr>
        <a:xfrm>
          <a:off x="0" y="0"/>
          <a:ext cx="0" cy="0"/>
          <a:chOff x="0" y="0"/>
          <a:chExt cx="0" cy="0"/>
        </a:xfrm>
      </p:grpSpPr>
      <p:sp>
        <p:nvSpPr>
          <p:cNvPr id="47" name="Google Shape;47;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Clr>
                <a:schemeClr val="dk1"/>
              </a:buClr>
              <a:buSzPts val="2100"/>
              <a:buFont typeface="Oswald"/>
              <a:buNone/>
              <a:defRPr sz="2100">
                <a:solidFill>
                  <a:schemeClr val="dk1"/>
                </a:solidFill>
                <a:latin typeface="Oswald"/>
                <a:ea typeface="Oswald"/>
                <a:cs typeface="Oswald"/>
                <a:sym typeface="Oswald"/>
              </a:defRPr>
            </a:lvl1pPr>
          </a:lstStyle>
          <a:p>
            <a:endParaRPr/>
          </a:p>
        </p:txBody>
      </p:sp>
      <p:sp>
        <p:nvSpPr>
          <p:cNvPr id="48" name="Google Shape;48;p10"/>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late">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1pPr>
            <a:lvl2pPr lvl="1">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2pPr>
            <a:lvl3pPr lvl="2">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3pPr>
            <a:lvl4pPr lvl="3">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4pPr>
            <a:lvl5pPr lvl="4">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5pPr>
            <a:lvl6pPr lvl="5">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6pPr>
            <a:lvl7pPr lvl="6">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7pPr>
            <a:lvl8pPr lvl="7">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8pPr>
            <a:lvl9pPr lvl="8">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accent3"/>
              </a:buClr>
              <a:buSzPts val="1800"/>
              <a:buFont typeface="Average"/>
              <a:buChar char="●"/>
              <a:defRPr sz="1800">
                <a:solidFill>
                  <a:schemeClr val="accent3"/>
                </a:solidFill>
                <a:latin typeface="Average"/>
                <a:ea typeface="Average"/>
                <a:cs typeface="Average"/>
                <a:sym typeface="Average"/>
              </a:defRPr>
            </a:lvl1pPr>
            <a:lvl2pPr marL="914400" lvl="1"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2pPr>
            <a:lvl3pPr marL="1371600" lvl="2"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3pPr>
            <a:lvl4pPr marL="1828800" lvl="3"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4pPr>
            <a:lvl5pPr marL="2286000" lvl="4"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5pPr>
            <a:lvl6pPr marL="2743200" lvl="5"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6pPr>
            <a:lvl7pPr marL="3200400" lvl="6"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7pPr>
            <a:lvl8pPr marL="3657600" lvl="7"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8pPr>
            <a:lvl9pPr marL="4114800" lvl="8" indent="-317500">
              <a:lnSpc>
                <a:spcPct val="115000"/>
              </a:lnSpc>
              <a:spcBef>
                <a:spcPts val="1600"/>
              </a:spcBef>
              <a:spcAft>
                <a:spcPts val="1600"/>
              </a:spcAft>
              <a:buClr>
                <a:schemeClr val="accent3"/>
              </a:buClr>
              <a:buSzPts val="1400"/>
              <a:buFont typeface="Average"/>
              <a:buChar char="■"/>
              <a:defRPr>
                <a:solidFill>
                  <a:schemeClr val="accent3"/>
                </a:solidFill>
                <a:latin typeface="Average"/>
                <a:ea typeface="Average"/>
                <a:cs typeface="Average"/>
                <a:sym typeface="Average"/>
              </a:defRPr>
            </a:lvl9pPr>
          </a:lstStyle>
          <a:p>
            <a:endParaRPr/>
          </a:p>
        </p:txBody>
      </p:sp>
      <p:sp>
        <p:nvSpPr>
          <p:cNvPr id="8" name="Google Shape;8;p1"/>
          <p:cNvSpPr txBox="1">
            <a:spLocks noGrp="1"/>
          </p:cNvSpPr>
          <p:nvPr>
            <p:ph type="sldNum" idx="12"/>
          </p:nvPr>
        </p:nvSpPr>
        <p:spPr>
          <a:xfrm>
            <a:off x="8490250" y="4681009"/>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accent3"/>
                </a:solidFill>
                <a:latin typeface="Average"/>
                <a:ea typeface="Average"/>
                <a:cs typeface="Average"/>
                <a:sym typeface="Average"/>
              </a:defRPr>
            </a:lvl1pPr>
            <a:lvl2pPr lvl="1" algn="r">
              <a:buNone/>
              <a:defRPr sz="1000">
                <a:solidFill>
                  <a:schemeClr val="accent3"/>
                </a:solidFill>
                <a:latin typeface="Average"/>
                <a:ea typeface="Average"/>
                <a:cs typeface="Average"/>
                <a:sym typeface="Average"/>
              </a:defRPr>
            </a:lvl2pPr>
            <a:lvl3pPr lvl="2" algn="r">
              <a:buNone/>
              <a:defRPr sz="1000">
                <a:solidFill>
                  <a:schemeClr val="accent3"/>
                </a:solidFill>
                <a:latin typeface="Average"/>
                <a:ea typeface="Average"/>
                <a:cs typeface="Average"/>
                <a:sym typeface="Average"/>
              </a:defRPr>
            </a:lvl3pPr>
            <a:lvl4pPr lvl="3" algn="r">
              <a:buNone/>
              <a:defRPr sz="1000">
                <a:solidFill>
                  <a:schemeClr val="accent3"/>
                </a:solidFill>
                <a:latin typeface="Average"/>
                <a:ea typeface="Average"/>
                <a:cs typeface="Average"/>
                <a:sym typeface="Average"/>
              </a:defRPr>
            </a:lvl4pPr>
            <a:lvl5pPr lvl="4" algn="r">
              <a:buNone/>
              <a:defRPr sz="1000">
                <a:solidFill>
                  <a:schemeClr val="accent3"/>
                </a:solidFill>
                <a:latin typeface="Average"/>
                <a:ea typeface="Average"/>
                <a:cs typeface="Average"/>
                <a:sym typeface="Average"/>
              </a:defRPr>
            </a:lvl5pPr>
            <a:lvl6pPr lvl="5" algn="r">
              <a:buNone/>
              <a:defRPr sz="1000">
                <a:solidFill>
                  <a:schemeClr val="accent3"/>
                </a:solidFill>
                <a:latin typeface="Average"/>
                <a:ea typeface="Average"/>
                <a:cs typeface="Average"/>
                <a:sym typeface="Average"/>
              </a:defRPr>
            </a:lvl6pPr>
            <a:lvl7pPr lvl="6" algn="r">
              <a:buNone/>
              <a:defRPr sz="1000">
                <a:solidFill>
                  <a:schemeClr val="accent3"/>
                </a:solidFill>
                <a:latin typeface="Average"/>
                <a:ea typeface="Average"/>
                <a:cs typeface="Average"/>
                <a:sym typeface="Average"/>
              </a:defRPr>
            </a:lvl7pPr>
            <a:lvl8pPr lvl="7" algn="r">
              <a:buNone/>
              <a:defRPr sz="1000">
                <a:solidFill>
                  <a:schemeClr val="accent3"/>
                </a:solidFill>
                <a:latin typeface="Average"/>
                <a:ea typeface="Average"/>
                <a:cs typeface="Average"/>
                <a:sym typeface="Average"/>
              </a:defRPr>
            </a:lvl8pPr>
            <a:lvl9pPr lvl="8" algn="r">
              <a:buNone/>
              <a:defRPr sz="1000">
                <a:solidFill>
                  <a:schemeClr val="accent3"/>
                </a:solidFill>
                <a:latin typeface="Average"/>
                <a:ea typeface="Average"/>
                <a:cs typeface="Average"/>
                <a:sym typeface="Average"/>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jpg"/><Relationship Id="rId5" Type="http://schemas.openxmlformats.org/officeDocument/2006/relationships/hyperlink" Target="https://apso.website" TargetMode="Externa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13"/>
          <p:cNvSpPr txBox="1">
            <a:spLocks noGrp="1"/>
          </p:cNvSpPr>
          <p:nvPr>
            <p:ph type="ctrTitle"/>
          </p:nvPr>
        </p:nvSpPr>
        <p:spPr>
          <a:xfrm>
            <a:off x="541725" y="95275"/>
            <a:ext cx="7801500" cy="414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3000">
                <a:latin typeface="Average"/>
                <a:ea typeface="Average"/>
                <a:cs typeface="Average"/>
                <a:sym typeface="Average"/>
              </a:rPr>
              <a:t>Avoyelles Marksville Detention Center</a:t>
            </a:r>
            <a:endParaRPr sz="3000">
              <a:latin typeface="Average"/>
              <a:ea typeface="Average"/>
              <a:cs typeface="Average"/>
              <a:sym typeface="Average"/>
            </a:endParaRPr>
          </a:p>
        </p:txBody>
      </p:sp>
      <p:pic>
        <p:nvPicPr>
          <p:cNvPr id="60" name="Google Shape;60;p13"/>
          <p:cNvPicPr preferRelativeResize="0"/>
          <p:nvPr/>
        </p:nvPicPr>
        <p:blipFill>
          <a:blip r:embed="rId3">
            <a:alphaModFix/>
          </a:blip>
          <a:stretch>
            <a:fillRect/>
          </a:stretch>
        </p:blipFill>
        <p:spPr>
          <a:xfrm>
            <a:off x="2545100" y="1753700"/>
            <a:ext cx="2759237" cy="1517475"/>
          </a:xfrm>
          <a:prstGeom prst="rect">
            <a:avLst/>
          </a:prstGeom>
          <a:noFill/>
          <a:ln w="38100" cap="flat" cmpd="sng">
            <a:solidFill>
              <a:srgbClr val="EFEFEF"/>
            </a:solidFill>
            <a:prstDash val="solid"/>
            <a:round/>
            <a:headEnd type="none" w="sm" len="sm"/>
            <a:tailEnd type="none" w="sm" len="sm"/>
          </a:ln>
        </p:spPr>
      </p:pic>
      <p:sp>
        <p:nvSpPr>
          <p:cNvPr id="61" name="Google Shape;61;p13"/>
          <p:cNvSpPr txBox="1"/>
          <p:nvPr/>
        </p:nvSpPr>
        <p:spPr>
          <a:xfrm>
            <a:off x="2201950" y="437775"/>
            <a:ext cx="3173100" cy="1193700"/>
          </a:xfrm>
          <a:prstGeom prst="rect">
            <a:avLst/>
          </a:prstGeom>
          <a:noFill/>
          <a:ln w="38100" cap="flat" cmpd="sng">
            <a:solidFill>
              <a:srgbClr val="EFEFEF"/>
            </a:solidFill>
            <a:prstDash val="solid"/>
            <a:round/>
            <a:headEnd type="none" w="sm" len="sm"/>
            <a:tailEnd type="none" w="sm" len="sm"/>
          </a:ln>
        </p:spPr>
        <p:txBody>
          <a:bodyPr spcFirstLastPara="1" wrap="square" lIns="91425" tIns="91425" rIns="91425" bIns="91425" anchor="t" anchorCtr="0">
            <a:noAutofit/>
          </a:bodyPr>
          <a:lstStyle/>
          <a:p>
            <a:pPr marL="0" lvl="0" indent="457200" algn="just" rtl="0">
              <a:spcBef>
                <a:spcPts val="0"/>
              </a:spcBef>
              <a:spcAft>
                <a:spcPts val="0"/>
              </a:spcAft>
              <a:buNone/>
            </a:pPr>
            <a:r>
              <a:rPr lang="en" sz="1200">
                <a:solidFill>
                  <a:srgbClr val="FFFFFF"/>
                </a:solidFill>
                <a:latin typeface="Average"/>
                <a:ea typeface="Average"/>
                <a:cs typeface="Average"/>
                <a:sym typeface="Average"/>
              </a:rPr>
              <a:t>The Avoyelles Parish Marksville Detention Center is located in the city and county of Marksville, Louisiana is a medium to maximum-security facility that houses a daily average of 300 inmates and employs 75 staff members.</a:t>
            </a:r>
            <a:endParaRPr>
              <a:solidFill>
                <a:srgbClr val="FFFFFF"/>
              </a:solidFill>
              <a:latin typeface="Average"/>
              <a:ea typeface="Average"/>
              <a:cs typeface="Average"/>
              <a:sym typeface="Average"/>
            </a:endParaRPr>
          </a:p>
        </p:txBody>
      </p:sp>
      <p:pic>
        <p:nvPicPr>
          <p:cNvPr id="62" name="Google Shape;62;p13"/>
          <p:cNvPicPr preferRelativeResize="0"/>
          <p:nvPr/>
        </p:nvPicPr>
        <p:blipFill>
          <a:blip r:embed="rId4">
            <a:alphaModFix/>
          </a:blip>
          <a:stretch>
            <a:fillRect/>
          </a:stretch>
        </p:blipFill>
        <p:spPr>
          <a:xfrm>
            <a:off x="105475" y="489588"/>
            <a:ext cx="1861350" cy="1777400"/>
          </a:xfrm>
          <a:prstGeom prst="rect">
            <a:avLst/>
          </a:prstGeom>
          <a:noFill/>
          <a:ln w="38100" cap="flat" cmpd="sng">
            <a:solidFill>
              <a:srgbClr val="EFEFEF"/>
            </a:solidFill>
            <a:prstDash val="solid"/>
            <a:round/>
            <a:headEnd type="none" w="sm" len="sm"/>
            <a:tailEnd type="none" w="sm" len="sm"/>
          </a:ln>
        </p:spPr>
      </p:pic>
      <p:sp>
        <p:nvSpPr>
          <p:cNvPr id="63" name="Google Shape;63;p13"/>
          <p:cNvSpPr txBox="1"/>
          <p:nvPr/>
        </p:nvSpPr>
        <p:spPr>
          <a:xfrm>
            <a:off x="0" y="2421975"/>
            <a:ext cx="2390700" cy="2655000"/>
          </a:xfrm>
          <a:prstGeom prst="rect">
            <a:avLst/>
          </a:prstGeom>
          <a:noFill/>
          <a:ln w="38100" cap="flat" cmpd="sng">
            <a:solidFill>
              <a:srgbClr val="EFEFEF"/>
            </a:solidFill>
            <a:prstDash val="solid"/>
            <a:round/>
            <a:headEnd type="none" w="sm" len="sm"/>
            <a:tailEnd type="none" w="sm" len="sm"/>
          </a:ln>
        </p:spPr>
        <p:txBody>
          <a:bodyPr spcFirstLastPara="1" wrap="square" lIns="91425" tIns="91425" rIns="91425" bIns="91425" anchor="t" anchorCtr="0">
            <a:noAutofit/>
          </a:bodyPr>
          <a:lstStyle/>
          <a:p>
            <a:pPr marL="0" lvl="0" indent="0" algn="just" rtl="0">
              <a:spcBef>
                <a:spcPts val="1200"/>
              </a:spcBef>
              <a:spcAft>
                <a:spcPts val="1200"/>
              </a:spcAft>
              <a:buNone/>
            </a:pPr>
            <a:r>
              <a:rPr lang="en" sz="1200">
                <a:solidFill>
                  <a:srgbClr val="FFFFFF"/>
                </a:solidFill>
                <a:latin typeface="Average"/>
                <a:ea typeface="Average"/>
                <a:cs typeface="Average"/>
                <a:sym typeface="Average"/>
              </a:rPr>
              <a:t>Avoyelles Marksville Detention Center is located at 675 Government Street Marksville, LA 71351. You can find their website at </a:t>
            </a:r>
            <a:r>
              <a:rPr lang="en" sz="1200" u="sng">
                <a:solidFill>
                  <a:srgbClr val="FFFFFF"/>
                </a:solidFill>
                <a:latin typeface="Average"/>
                <a:ea typeface="Average"/>
                <a:cs typeface="Average"/>
                <a:sym typeface="Average"/>
                <a:hlinkClick r:id="rId5"/>
              </a:rPr>
              <a:t>https://apso.website</a:t>
            </a:r>
            <a:r>
              <a:rPr lang="en" sz="1200">
                <a:solidFill>
                  <a:srgbClr val="FFFFFF"/>
                </a:solidFill>
                <a:latin typeface="Average"/>
                <a:ea typeface="Average"/>
                <a:cs typeface="Average"/>
                <a:sym typeface="Average"/>
              </a:rPr>
              <a:t> The Sheriff of Avoyelles Parish is Doug Anderson. Anderson who is pictured above has been the sheriff since July 1, 2018. David Brown is the Warden of the Marksville Detention Center. </a:t>
            </a:r>
            <a:r>
              <a:rPr lang="en" sz="1300">
                <a:solidFill>
                  <a:srgbClr val="FFFFFF"/>
                </a:solidFill>
                <a:latin typeface="Average"/>
                <a:ea typeface="Average"/>
                <a:cs typeface="Average"/>
                <a:sym typeface="Average"/>
              </a:rPr>
              <a:t>(318) 253-4000 ext. 3037 dbrown@avoyellesso.org</a:t>
            </a:r>
            <a:endParaRPr sz="1200">
              <a:solidFill>
                <a:srgbClr val="FFFFFF"/>
              </a:solidFill>
              <a:latin typeface="Average"/>
              <a:ea typeface="Average"/>
              <a:cs typeface="Average"/>
              <a:sym typeface="Average"/>
            </a:endParaRPr>
          </a:p>
        </p:txBody>
      </p:sp>
      <p:sp>
        <p:nvSpPr>
          <p:cNvPr id="64" name="Google Shape;64;p13"/>
          <p:cNvSpPr txBox="1"/>
          <p:nvPr/>
        </p:nvSpPr>
        <p:spPr>
          <a:xfrm>
            <a:off x="2545100" y="3393400"/>
            <a:ext cx="3173100" cy="1777500"/>
          </a:xfrm>
          <a:prstGeom prst="rect">
            <a:avLst/>
          </a:prstGeom>
          <a:noFill/>
          <a:ln w="38100" cap="flat" cmpd="sng">
            <a:solidFill>
              <a:srgbClr val="EFEFEF"/>
            </a:solidFill>
            <a:prstDash val="solid"/>
            <a:round/>
            <a:headEnd type="none" w="sm" len="sm"/>
            <a:tailEnd type="none" w="sm" len="sm"/>
          </a:ln>
        </p:spPr>
        <p:txBody>
          <a:bodyPr spcFirstLastPara="1" wrap="square" lIns="91425" tIns="91425" rIns="91425" bIns="91425" anchor="t" anchorCtr="0">
            <a:noAutofit/>
          </a:bodyPr>
          <a:lstStyle/>
          <a:p>
            <a:pPr marL="0" lvl="0" indent="457200" algn="just" rtl="0">
              <a:spcBef>
                <a:spcPts val="1200"/>
              </a:spcBef>
              <a:spcAft>
                <a:spcPts val="1200"/>
              </a:spcAft>
              <a:buNone/>
            </a:pPr>
            <a:r>
              <a:rPr lang="en" sz="1200">
                <a:solidFill>
                  <a:srgbClr val="FFFFFF"/>
                </a:solidFill>
                <a:latin typeface="Average"/>
                <a:ea typeface="Average"/>
                <a:cs typeface="Average"/>
                <a:sym typeface="Average"/>
              </a:rPr>
              <a:t>A total of six people have died between 2014 through 2019 while in Avoyelles Marksville Detention Center’s Custody. </a:t>
            </a:r>
            <a:r>
              <a:rPr lang="en" sz="1200">
                <a:latin typeface="Average"/>
                <a:ea typeface="Average"/>
                <a:cs typeface="Average"/>
                <a:sym typeface="Average"/>
              </a:rPr>
              <a:t> </a:t>
            </a:r>
            <a:r>
              <a:rPr lang="en" sz="1200">
                <a:solidFill>
                  <a:srgbClr val="FFFFFF"/>
                </a:solidFill>
                <a:latin typeface="Average"/>
                <a:ea typeface="Average"/>
                <a:cs typeface="Average"/>
                <a:sym typeface="Average"/>
              </a:rPr>
              <a:t>Many of the inmates who died in the facility were not there longer than a year. Five of the inmates were black and one white. Most of these individuals had pre-existing medical conditions before entering the facility. </a:t>
            </a:r>
            <a:endParaRPr>
              <a:solidFill>
                <a:srgbClr val="FFFFFF"/>
              </a:solidFill>
              <a:latin typeface="Average"/>
              <a:ea typeface="Average"/>
              <a:cs typeface="Average"/>
              <a:sym typeface="Average"/>
            </a:endParaRPr>
          </a:p>
        </p:txBody>
      </p:sp>
      <p:sp>
        <p:nvSpPr>
          <p:cNvPr id="65" name="Google Shape;65;p13"/>
          <p:cNvSpPr txBox="1"/>
          <p:nvPr/>
        </p:nvSpPr>
        <p:spPr>
          <a:xfrm>
            <a:off x="5458725" y="1520825"/>
            <a:ext cx="3555900" cy="1652400"/>
          </a:xfrm>
          <a:prstGeom prst="rect">
            <a:avLst/>
          </a:prstGeom>
          <a:noFill/>
          <a:ln w="38100" cap="flat" cmpd="sng">
            <a:solidFill>
              <a:srgbClr val="FFFFFF"/>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1200">
                <a:solidFill>
                  <a:srgbClr val="FFFFFF"/>
                </a:solidFill>
                <a:latin typeface="Average"/>
                <a:ea typeface="Average"/>
                <a:cs typeface="Average"/>
                <a:sym typeface="Average"/>
              </a:rPr>
              <a:t>To place a public records request contact the  Avoyelles Parish Sheriff’s Office Crime Investigations Unit. Rebecca Mayeux is the deputy of the unit.</a:t>
            </a:r>
            <a:endParaRPr sz="1200">
              <a:solidFill>
                <a:srgbClr val="FFFFFF"/>
              </a:solidFill>
              <a:latin typeface="Average"/>
              <a:ea typeface="Average"/>
              <a:cs typeface="Average"/>
              <a:sym typeface="Average"/>
            </a:endParaRPr>
          </a:p>
          <a:p>
            <a:pPr marL="0" lvl="0" indent="0" algn="l" rtl="0">
              <a:spcBef>
                <a:spcPts val="0"/>
              </a:spcBef>
              <a:spcAft>
                <a:spcPts val="0"/>
              </a:spcAft>
              <a:buNone/>
            </a:pPr>
            <a:r>
              <a:rPr lang="en" sz="1200">
                <a:solidFill>
                  <a:srgbClr val="FFFFFF"/>
                </a:solidFill>
                <a:latin typeface="Average"/>
                <a:ea typeface="Average"/>
                <a:cs typeface="Average"/>
                <a:sym typeface="Average"/>
              </a:rPr>
              <a:t>Direct line (318)619-3980</a:t>
            </a:r>
            <a:endParaRPr sz="1200">
              <a:solidFill>
                <a:srgbClr val="FFFFFF"/>
              </a:solidFill>
              <a:latin typeface="Average"/>
              <a:ea typeface="Average"/>
              <a:cs typeface="Average"/>
              <a:sym typeface="Average"/>
            </a:endParaRPr>
          </a:p>
          <a:p>
            <a:pPr marL="0" lvl="0" indent="0" algn="l" rtl="0">
              <a:spcBef>
                <a:spcPts val="0"/>
              </a:spcBef>
              <a:spcAft>
                <a:spcPts val="0"/>
              </a:spcAft>
              <a:buNone/>
            </a:pPr>
            <a:r>
              <a:rPr lang="en" sz="1200">
                <a:solidFill>
                  <a:srgbClr val="FFFFFF"/>
                </a:solidFill>
                <a:latin typeface="Average"/>
                <a:ea typeface="Average"/>
                <a:cs typeface="Average"/>
                <a:sym typeface="Average"/>
              </a:rPr>
              <a:t>Fax Number (318) 253-0943</a:t>
            </a:r>
            <a:endParaRPr sz="1200">
              <a:solidFill>
                <a:srgbClr val="FFFFFF"/>
              </a:solidFill>
              <a:latin typeface="Average"/>
              <a:ea typeface="Average"/>
              <a:cs typeface="Average"/>
              <a:sym typeface="Average"/>
            </a:endParaRPr>
          </a:p>
          <a:p>
            <a:pPr marL="0" lvl="0" indent="0" algn="l" rtl="0">
              <a:spcBef>
                <a:spcPts val="0"/>
              </a:spcBef>
              <a:spcAft>
                <a:spcPts val="0"/>
              </a:spcAft>
              <a:buNone/>
            </a:pPr>
            <a:r>
              <a:rPr lang="en" sz="1200">
                <a:solidFill>
                  <a:srgbClr val="FFFFFF"/>
                </a:solidFill>
                <a:latin typeface="Average"/>
                <a:ea typeface="Average"/>
                <a:cs typeface="Average"/>
                <a:sym typeface="Average"/>
              </a:rPr>
              <a:t>Faxing the PRA is preferred</a:t>
            </a:r>
            <a:endParaRPr sz="1200">
              <a:solidFill>
                <a:srgbClr val="FFFFFF"/>
              </a:solidFill>
              <a:latin typeface="Average"/>
              <a:ea typeface="Average"/>
              <a:cs typeface="Average"/>
              <a:sym typeface="Average"/>
            </a:endParaRPr>
          </a:p>
          <a:p>
            <a:pPr marL="0" lvl="0" indent="0" algn="l" rtl="0">
              <a:spcBef>
                <a:spcPts val="0"/>
              </a:spcBef>
              <a:spcAft>
                <a:spcPts val="0"/>
              </a:spcAft>
              <a:buNone/>
            </a:pPr>
            <a:r>
              <a:rPr lang="en" sz="1200">
                <a:solidFill>
                  <a:srgbClr val="FFFFFF"/>
                </a:solidFill>
                <a:latin typeface="Average"/>
                <a:ea typeface="Average"/>
                <a:cs typeface="Average"/>
                <a:sym typeface="Average"/>
              </a:rPr>
              <a:t>I received over 400 pages of documents and 6 DVDS</a:t>
            </a:r>
            <a:endParaRPr sz="1200">
              <a:solidFill>
                <a:srgbClr val="FFFFFF"/>
              </a:solidFill>
              <a:latin typeface="Average"/>
              <a:ea typeface="Average"/>
              <a:cs typeface="Average"/>
              <a:sym typeface="Average"/>
            </a:endParaRPr>
          </a:p>
          <a:p>
            <a:pPr marL="0" lvl="0" indent="0" algn="l" rtl="0">
              <a:spcBef>
                <a:spcPts val="0"/>
              </a:spcBef>
              <a:spcAft>
                <a:spcPts val="0"/>
              </a:spcAft>
              <a:buNone/>
            </a:pPr>
            <a:endParaRPr>
              <a:latin typeface="Average"/>
              <a:ea typeface="Average"/>
              <a:cs typeface="Average"/>
              <a:sym typeface="Average"/>
            </a:endParaRPr>
          </a:p>
          <a:p>
            <a:pPr marL="0" lvl="0" indent="0" algn="l" rtl="0">
              <a:spcBef>
                <a:spcPts val="0"/>
              </a:spcBef>
              <a:spcAft>
                <a:spcPts val="0"/>
              </a:spcAft>
              <a:buNone/>
            </a:pPr>
            <a:endParaRPr sz="1100">
              <a:solidFill>
                <a:srgbClr val="222222"/>
              </a:solidFill>
              <a:highlight>
                <a:srgbClr val="FFFFFF"/>
              </a:highlight>
            </a:endParaRPr>
          </a:p>
          <a:p>
            <a:pPr marL="0" lvl="0" indent="0" algn="l" rtl="0">
              <a:spcBef>
                <a:spcPts val="0"/>
              </a:spcBef>
              <a:spcAft>
                <a:spcPts val="0"/>
              </a:spcAft>
              <a:buNone/>
            </a:pPr>
            <a:endParaRPr sz="1100"/>
          </a:p>
          <a:p>
            <a:pPr marL="0" lvl="0" indent="0" algn="l" rtl="0">
              <a:spcBef>
                <a:spcPts val="0"/>
              </a:spcBef>
              <a:spcAft>
                <a:spcPts val="0"/>
              </a:spcAft>
              <a:buNone/>
            </a:pPr>
            <a:endParaRPr>
              <a:latin typeface="Average"/>
              <a:ea typeface="Average"/>
              <a:cs typeface="Average"/>
              <a:sym typeface="Average"/>
            </a:endParaRPr>
          </a:p>
          <a:p>
            <a:pPr marL="0" lvl="0" indent="0" algn="l" rtl="0">
              <a:spcBef>
                <a:spcPts val="0"/>
              </a:spcBef>
              <a:spcAft>
                <a:spcPts val="0"/>
              </a:spcAft>
              <a:buNone/>
            </a:pPr>
            <a:endParaRPr>
              <a:latin typeface="Average"/>
              <a:ea typeface="Average"/>
              <a:cs typeface="Average"/>
              <a:sym typeface="Average"/>
            </a:endParaRPr>
          </a:p>
        </p:txBody>
      </p:sp>
      <p:sp>
        <p:nvSpPr>
          <p:cNvPr id="66" name="Google Shape;66;p13"/>
          <p:cNvSpPr txBox="1"/>
          <p:nvPr/>
        </p:nvSpPr>
        <p:spPr>
          <a:xfrm>
            <a:off x="5872600" y="3271025"/>
            <a:ext cx="3141900" cy="1890900"/>
          </a:xfrm>
          <a:prstGeom prst="rect">
            <a:avLst/>
          </a:prstGeom>
          <a:noFill/>
          <a:ln w="38100" cap="flat" cmpd="sng">
            <a:solidFill>
              <a:srgbClr val="FFFFFF"/>
            </a:solidFill>
            <a:prstDash val="solid"/>
            <a:round/>
            <a:headEnd type="none" w="sm" len="sm"/>
            <a:tailEnd type="none" w="sm" len="sm"/>
          </a:ln>
        </p:spPr>
        <p:txBody>
          <a:bodyPr spcFirstLastPara="1" wrap="square" lIns="91425" tIns="91425" rIns="91425" bIns="91425" anchor="t" anchorCtr="0">
            <a:noAutofit/>
          </a:bodyPr>
          <a:lstStyle/>
          <a:p>
            <a:pPr marL="0" lvl="0" indent="457200" algn="just" rtl="0">
              <a:spcBef>
                <a:spcPts val="1200"/>
              </a:spcBef>
              <a:spcAft>
                <a:spcPts val="1200"/>
              </a:spcAft>
              <a:buNone/>
            </a:pPr>
            <a:r>
              <a:rPr lang="en" sz="1200">
                <a:solidFill>
                  <a:srgbClr val="FFFFFF"/>
                </a:solidFill>
                <a:latin typeface="Average"/>
                <a:ea typeface="Average"/>
                <a:cs typeface="Average"/>
                <a:sym typeface="Average"/>
              </a:rPr>
              <a:t>The budget and financial audit is located on the Legislative Audit website The total operations and maintenance for the 2017 fiscal year was $3,439, 228. The operations and maintenance includes jail expenses, supplies, telephone expenses, utilities, repairs, criminal investigations, prisoner feeding, office supplies, and bank charges and fees. The total expenditures $10,811, 652.</a:t>
            </a:r>
            <a:br>
              <a:rPr lang="en" sz="1200">
                <a:solidFill>
                  <a:srgbClr val="FFFFFF"/>
                </a:solidFill>
                <a:latin typeface="Average"/>
                <a:ea typeface="Average"/>
                <a:cs typeface="Average"/>
                <a:sym typeface="Average"/>
              </a:rPr>
            </a:br>
            <a:endParaRPr>
              <a:solidFill>
                <a:srgbClr val="FFFFFF"/>
              </a:solidFill>
              <a:latin typeface="Average"/>
              <a:ea typeface="Average"/>
              <a:cs typeface="Average"/>
              <a:sym typeface="Average"/>
            </a:endParaRPr>
          </a:p>
        </p:txBody>
      </p:sp>
      <p:pic>
        <p:nvPicPr>
          <p:cNvPr id="67" name="Google Shape;67;p13"/>
          <p:cNvPicPr preferRelativeResize="0"/>
          <p:nvPr/>
        </p:nvPicPr>
        <p:blipFill>
          <a:blip r:embed="rId6">
            <a:alphaModFix/>
          </a:blip>
          <a:stretch>
            <a:fillRect/>
          </a:stretch>
        </p:blipFill>
        <p:spPr>
          <a:xfrm>
            <a:off x="5458725" y="529125"/>
            <a:ext cx="3491000" cy="771525"/>
          </a:xfrm>
          <a:prstGeom prst="rect">
            <a:avLst/>
          </a:prstGeom>
          <a:noFill/>
          <a:ln>
            <a:noFill/>
          </a:ln>
        </p:spPr>
      </p:pic>
    </p:spTree>
  </p:cSld>
  <p:clrMapOvr>
    <a:masterClrMapping/>
  </p:clrMapOvr>
</p:sld>
</file>

<file path=ppt/theme/theme1.xml><?xml version="1.0" encoding="utf-8"?>
<a:theme xmlns:a="http://schemas.openxmlformats.org/drawingml/2006/main"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292</Words>
  <Application>Microsoft Macintosh PowerPoint</Application>
  <PresentationFormat>On-screen Show (16:9)</PresentationFormat>
  <Paragraphs>13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Oswald</vt:lpstr>
      <vt:lpstr>Average</vt:lpstr>
      <vt:lpstr>Slate</vt:lpstr>
      <vt:lpstr>Avoyelles Marksville Detention Center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Avoyelles Marksville Detention Center</dc:title>
  <cp:lastModifiedBy>Curtis Case</cp:lastModifiedBy>
  <cp:revision>1</cp:revision>
  <dcterms:modified xsi:type="dcterms:W3CDTF">2020-03-29T19:31:54Z</dcterms:modified>
</cp:coreProperties>
</file>