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A36117A-3EDD-4DE5-AA14-75231ADB11B1}">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234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74F79-8DEF-4EAD-BC1A-4896F62CD945}" v="11" dt="2019-11-23T16:22:34.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04D92-B307-4325-BA75-91C5D2760DC6}"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76747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195108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103701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59054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98434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CC04D92-B307-4325-BA75-91C5D2760DC6}" type="datetimeFigureOut">
              <a:rPr lang="en-US" smtClean="0"/>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4043725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CC04D92-B307-4325-BA75-91C5D2760DC6}" type="datetimeFigureOut">
              <a:rPr lang="en-US" smtClean="0"/>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01996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04D92-B307-4325-BA75-91C5D2760DC6}"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1020863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04D92-B307-4325-BA75-91C5D2760DC6}"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09083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04D92-B307-4325-BA75-91C5D2760DC6}"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326061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04D92-B307-4325-BA75-91C5D2760DC6}"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105792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39686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04D92-B307-4325-BA75-91C5D2760DC6}" type="datetimeFigureOut">
              <a:rPr lang="en-US" smtClean="0"/>
              <a:t>3/29/20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72466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C04D92-B307-4325-BA75-91C5D2760DC6}" type="datetimeFigureOut">
              <a:rPr lang="en-US" smtClean="0"/>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90464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04D92-B307-4325-BA75-91C5D2760DC6}" type="datetimeFigureOut">
              <a:rPr lang="en-US" smtClean="0"/>
              <a:t>3/29/20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241055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58271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04D92-B307-4325-BA75-91C5D2760DC6}"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8D2E7-6567-40FC-8A95-80AA7B9CBB99}" type="slidenum">
              <a:rPr lang="en-US" smtClean="0"/>
              <a:t>‹#›</a:t>
            </a:fld>
            <a:endParaRPr lang="en-US"/>
          </a:p>
        </p:txBody>
      </p:sp>
    </p:spTree>
    <p:extLst>
      <p:ext uri="{BB962C8B-B14F-4D97-AF65-F5344CB8AC3E}">
        <p14:creationId xmlns:p14="http://schemas.microsoft.com/office/powerpoint/2010/main" val="124663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CC04D92-B307-4325-BA75-91C5D2760DC6}" type="datetimeFigureOut">
              <a:rPr lang="en-US" smtClean="0"/>
              <a:t>3/29/20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248D2E7-6567-40FC-8A95-80AA7B9CBB99}" type="slidenum">
              <a:rPr lang="en-US" smtClean="0"/>
              <a:t>‹#›</a:t>
            </a:fld>
            <a:endParaRPr lang="en-US"/>
          </a:p>
        </p:txBody>
      </p:sp>
    </p:spTree>
    <p:extLst>
      <p:ext uri="{BB962C8B-B14F-4D97-AF65-F5344CB8AC3E}">
        <p14:creationId xmlns:p14="http://schemas.microsoft.com/office/powerpoint/2010/main" val="51286637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37AAE58-B7D3-483F-829E-637C98F7F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42931EBA-D567-42D2-A746-7C8189686387}"/>
              </a:ext>
            </a:extLst>
          </p:cNvPr>
          <p:cNvPicPr>
            <a:picLocks noChangeAspect="1"/>
          </p:cNvPicPr>
          <p:nvPr/>
        </p:nvPicPr>
        <p:blipFill rotWithShape="1">
          <a:blip r:embed="rId3">
            <a:extLst>
              <a:ext uri="{28A0092B-C50C-407E-A947-70E740481C1C}">
                <a14:useLocalDpi xmlns:a14="http://schemas.microsoft.com/office/drawing/2010/main" val="0"/>
              </a:ext>
            </a:extLst>
          </a:blip>
          <a:srcRect l="-178" r="22438"/>
          <a:stretch/>
        </p:blipFill>
        <p:spPr>
          <a:xfrm>
            <a:off x="195326" y="320394"/>
            <a:ext cx="5017372" cy="1081052"/>
          </a:xfrm>
          <a:prstGeom prst="rect">
            <a:avLst/>
          </a:prstGeom>
          <a:ln>
            <a:noFill/>
          </a:ln>
          <a:effectLst>
            <a:outerShdw blurRad="225425" dist="50800" dir="5220000" algn="ctr">
              <a:srgbClr val="000000">
                <a:alpha val="33000"/>
              </a:srgbClr>
            </a:outerShdw>
            <a:softEdge rad="1125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19" name="TextBox 18">
            <a:extLst>
              <a:ext uri="{FF2B5EF4-FFF2-40B4-BE49-F238E27FC236}">
                <a16:creationId xmlns:a16="http://schemas.microsoft.com/office/drawing/2014/main" id="{DCAA6A2C-296B-4540-9537-A4A3801432FF}"/>
              </a:ext>
            </a:extLst>
          </p:cNvPr>
          <p:cNvSpPr txBox="1"/>
          <p:nvPr/>
        </p:nvSpPr>
        <p:spPr>
          <a:xfrm>
            <a:off x="5108715" y="4695668"/>
            <a:ext cx="3821594" cy="2046714"/>
          </a:xfrm>
          <a:prstGeom prst="rect">
            <a:avLst/>
          </a:prstGeom>
          <a:gradFill flip="none" rotWithShape="1">
            <a:gsLst>
              <a:gs pos="0">
                <a:srgbClr val="234666">
                  <a:shade val="30000"/>
                  <a:satMod val="115000"/>
                </a:srgbClr>
              </a:gs>
              <a:gs pos="50000">
                <a:srgbClr val="234666">
                  <a:shade val="67500"/>
                  <a:satMod val="115000"/>
                </a:srgbClr>
              </a:gs>
              <a:gs pos="100000">
                <a:srgbClr val="234666">
                  <a:shade val="100000"/>
                  <a:satMod val="115000"/>
                </a:srgbClr>
              </a:gs>
            </a:gsLst>
            <a:path path="circle">
              <a:fillToRect l="100000" t="100000"/>
            </a:path>
            <a:tileRect r="-100000" b="-100000"/>
          </a:gradFill>
          <a:ln w="114300" cap="rnd" cmpd="tri">
            <a:solidFill>
              <a:schemeClr val="bg1"/>
            </a:solidFill>
            <a:prstDash val="solid"/>
            <a:bevel/>
          </a:ln>
          <a:effectLst/>
          <a:scene3d>
            <a:camera prst="orthographicFront"/>
            <a:lightRig rig="glow" dir="t">
              <a:rot lat="0" lon="0" rev="14100000"/>
            </a:lightRig>
          </a:scene3d>
          <a:sp3d prstMaterial="softEdge"/>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a:solidFill>
                  <a:schemeClr val="tx1">
                    <a:lumMod val="85000"/>
                  </a:schemeClr>
                </a:solidFill>
                <a:latin typeface="Bernard MT Condensed" panose="02050806060905020404" pitchFamily="18" charset="0"/>
              </a:rPr>
              <a:t>Public Record Requests</a:t>
            </a:r>
            <a:endParaRPr lang="en-US" dirty="0">
              <a:solidFill>
                <a:schemeClr val="tx1">
                  <a:lumMod val="85000"/>
                </a:schemeClr>
              </a:solidFill>
              <a:latin typeface="Bernard MT Condensed" panose="02050806060905020404" pitchFamily="18" charset="0"/>
            </a:endParaRPr>
          </a:p>
          <a:p>
            <a:endParaRPr lang="en-US" sz="1200" b="1" dirty="0">
              <a:solidFill>
                <a:schemeClr val="tx1">
                  <a:lumMod val="85000"/>
                </a:schemeClr>
              </a:solidFill>
            </a:endParaRPr>
          </a:p>
          <a:p>
            <a:r>
              <a:rPr lang="en-US" sz="1600" dirty="0">
                <a:solidFill>
                  <a:schemeClr val="tx1">
                    <a:lumMod val="85000"/>
                  </a:schemeClr>
                </a:solidFill>
              </a:rPr>
              <a:t>To make a Public Record Request contact the Compliance Unit:</a:t>
            </a:r>
          </a:p>
          <a:p>
            <a:endParaRPr lang="en-US" sz="1100" b="1" dirty="0">
              <a:solidFill>
                <a:schemeClr val="tx1">
                  <a:lumMod val="85000"/>
                </a:schemeClr>
              </a:solidFill>
            </a:endParaRPr>
          </a:p>
          <a:p>
            <a:r>
              <a:rPr lang="en-US" sz="1600" b="1" dirty="0">
                <a:solidFill>
                  <a:schemeClr val="tx1">
                    <a:lumMod val="85000"/>
                  </a:schemeClr>
                </a:solidFill>
              </a:rPr>
              <a:t>Compliance Lieutenant Bart </a:t>
            </a:r>
            <a:r>
              <a:rPr lang="en-US" sz="1600" b="1" dirty="0" err="1">
                <a:solidFill>
                  <a:schemeClr val="tx1">
                    <a:lumMod val="85000"/>
                  </a:schemeClr>
                </a:solidFill>
              </a:rPr>
              <a:t>Habetz</a:t>
            </a:r>
            <a:endParaRPr lang="en-US" sz="1600" b="1" dirty="0">
              <a:solidFill>
                <a:schemeClr val="tx1">
                  <a:lumMod val="85000"/>
                </a:schemeClr>
              </a:solidFill>
            </a:endParaRPr>
          </a:p>
          <a:p>
            <a:r>
              <a:rPr lang="en-US" sz="1600" dirty="0">
                <a:solidFill>
                  <a:schemeClr val="tx1">
                    <a:lumMod val="85000"/>
                  </a:schemeClr>
                </a:solidFill>
              </a:rPr>
              <a:t>p: 337-788-8788</a:t>
            </a:r>
          </a:p>
          <a:p>
            <a:r>
              <a:rPr lang="en-US" sz="1600" dirty="0">
                <a:solidFill>
                  <a:schemeClr val="tx1">
                    <a:lumMod val="85000"/>
                  </a:schemeClr>
                </a:solidFill>
              </a:rPr>
              <a:t>e: bart.habetz@apso.org</a:t>
            </a:r>
          </a:p>
        </p:txBody>
      </p:sp>
      <p:sp>
        <p:nvSpPr>
          <p:cNvPr id="24" name="TextBox 23">
            <a:extLst>
              <a:ext uri="{FF2B5EF4-FFF2-40B4-BE49-F238E27FC236}">
                <a16:creationId xmlns:a16="http://schemas.microsoft.com/office/drawing/2014/main" id="{834A538C-A5D9-4A1B-85CA-4FE2B5AB842A}"/>
              </a:ext>
            </a:extLst>
          </p:cNvPr>
          <p:cNvSpPr txBox="1"/>
          <p:nvPr/>
        </p:nvSpPr>
        <p:spPr>
          <a:xfrm>
            <a:off x="5854147" y="2601684"/>
            <a:ext cx="2324653" cy="1938992"/>
          </a:xfrm>
          <a:prstGeom prst="rect">
            <a:avLst/>
          </a:prstGeom>
          <a:gradFill flip="none" rotWithShape="1">
            <a:gsLst>
              <a:gs pos="0">
                <a:srgbClr val="234666">
                  <a:shade val="30000"/>
                  <a:satMod val="115000"/>
                </a:srgbClr>
              </a:gs>
              <a:gs pos="50000">
                <a:srgbClr val="234666">
                  <a:shade val="67500"/>
                  <a:satMod val="115000"/>
                </a:srgbClr>
              </a:gs>
              <a:gs pos="100000">
                <a:srgbClr val="234666">
                  <a:shade val="100000"/>
                  <a:satMod val="115000"/>
                </a:srgbClr>
              </a:gs>
            </a:gsLst>
            <a:path path="circle">
              <a:fillToRect l="100000" t="100000"/>
            </a:path>
            <a:tileRect r="-100000" b="-100000"/>
          </a:gradFill>
          <a:ln w="114300" cap="rnd" cmpd="tri">
            <a:solidFill>
              <a:schemeClr val="bg1"/>
            </a:solidFill>
            <a:prstDash val="solid"/>
            <a:bevel/>
          </a:ln>
          <a:effectLst/>
          <a:scene3d>
            <a:camera prst="orthographicFront">
              <a:rot lat="0" lon="0" rev="0"/>
            </a:camera>
            <a:lightRig rig="glow" dir="t">
              <a:rot lat="0" lon="0" rev="14100000"/>
            </a:lightRig>
          </a:scene3d>
          <a:sp3d prstMaterial="softEdge"/>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dirty="0">
                <a:solidFill>
                  <a:schemeClr val="tx1">
                    <a:lumMod val="85000"/>
                  </a:schemeClr>
                </a:solidFill>
                <a:latin typeface="Bernard MT Condensed" panose="02050806060905020404" pitchFamily="18" charset="0"/>
              </a:rPr>
              <a:t>Contact Us</a:t>
            </a:r>
            <a:endParaRPr lang="en-US" dirty="0">
              <a:solidFill>
                <a:schemeClr val="tx1">
                  <a:lumMod val="85000"/>
                </a:schemeClr>
              </a:solidFill>
              <a:latin typeface="Bernard MT Condensed" panose="02050806060905020404" pitchFamily="18" charset="0"/>
            </a:endParaRPr>
          </a:p>
          <a:p>
            <a:pPr algn="ctr"/>
            <a:endParaRPr lang="en-US" sz="1200" b="1" dirty="0">
              <a:solidFill>
                <a:schemeClr val="tx1">
                  <a:lumMod val="85000"/>
                </a:schemeClr>
              </a:solidFill>
            </a:endParaRPr>
          </a:p>
          <a:p>
            <a:pPr algn="ctr"/>
            <a:r>
              <a:rPr lang="en-US" b="1" dirty="0">
                <a:solidFill>
                  <a:schemeClr val="tx1">
                    <a:lumMod val="85000"/>
                  </a:schemeClr>
                </a:solidFill>
              </a:rPr>
              <a:t>1037 Capitol Ave. </a:t>
            </a:r>
          </a:p>
          <a:p>
            <a:pPr algn="ctr"/>
            <a:r>
              <a:rPr lang="en-US" b="1" dirty="0">
                <a:solidFill>
                  <a:schemeClr val="tx1">
                    <a:lumMod val="85000"/>
                  </a:schemeClr>
                </a:solidFill>
              </a:rPr>
              <a:t>Crowley, LA 70526</a:t>
            </a:r>
          </a:p>
          <a:p>
            <a:pPr algn="ctr"/>
            <a:endParaRPr lang="en-US" sz="1200" dirty="0">
              <a:solidFill>
                <a:schemeClr val="tx1">
                  <a:lumMod val="85000"/>
                </a:schemeClr>
              </a:solidFill>
            </a:endParaRPr>
          </a:p>
          <a:p>
            <a:pPr algn="ctr"/>
            <a:r>
              <a:rPr lang="en-US" dirty="0">
                <a:solidFill>
                  <a:schemeClr val="tx1">
                    <a:lumMod val="85000"/>
                  </a:schemeClr>
                </a:solidFill>
              </a:rPr>
              <a:t>p: (337) 788-8735</a:t>
            </a:r>
          </a:p>
          <a:p>
            <a:pPr algn="ctr"/>
            <a:r>
              <a:rPr lang="en-US" dirty="0">
                <a:solidFill>
                  <a:schemeClr val="tx1">
                    <a:lumMod val="85000"/>
                  </a:schemeClr>
                </a:solidFill>
              </a:rPr>
              <a:t>w: www.apso.org</a:t>
            </a:r>
          </a:p>
        </p:txBody>
      </p:sp>
      <p:sp>
        <p:nvSpPr>
          <p:cNvPr id="25" name="TextBox 24">
            <a:extLst>
              <a:ext uri="{FF2B5EF4-FFF2-40B4-BE49-F238E27FC236}">
                <a16:creationId xmlns:a16="http://schemas.microsoft.com/office/drawing/2014/main" id="{D0F024DE-E21D-4474-803C-6F8BD058AB14}"/>
              </a:ext>
            </a:extLst>
          </p:cNvPr>
          <p:cNvSpPr txBox="1"/>
          <p:nvPr/>
        </p:nvSpPr>
        <p:spPr>
          <a:xfrm>
            <a:off x="111159" y="2784902"/>
            <a:ext cx="4942889" cy="3970318"/>
          </a:xfrm>
          <a:prstGeom prst="rect">
            <a:avLst/>
          </a:prstGeom>
          <a:gradFill flip="none" rotWithShape="1">
            <a:gsLst>
              <a:gs pos="0">
                <a:srgbClr val="234666">
                  <a:shade val="30000"/>
                  <a:satMod val="115000"/>
                </a:srgbClr>
              </a:gs>
              <a:gs pos="50000">
                <a:srgbClr val="234666">
                  <a:shade val="67500"/>
                  <a:satMod val="115000"/>
                </a:srgbClr>
              </a:gs>
              <a:gs pos="100000">
                <a:srgbClr val="234666">
                  <a:shade val="100000"/>
                  <a:satMod val="115000"/>
                </a:srgbClr>
              </a:gs>
            </a:gsLst>
            <a:path path="circle">
              <a:fillToRect l="100000" t="100000"/>
            </a:path>
            <a:tileRect r="-100000" b="-100000"/>
          </a:gradFill>
          <a:ln w="114300" cap="rnd" cmpd="tri">
            <a:solidFill>
              <a:schemeClr val="bg1"/>
            </a:solidFill>
            <a:prstDash val="solid"/>
            <a:bevel/>
          </a:ln>
          <a:effectLst/>
          <a:scene3d>
            <a:camera prst="orthographicFront">
              <a:rot lat="0" lon="0" rev="0"/>
            </a:camera>
            <a:lightRig rig="glow" dir="t">
              <a:rot lat="0" lon="0" rev="14100000"/>
            </a:lightRig>
          </a:scene3d>
          <a:sp3d prstMaterial="softEdge"/>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a:ln w="0">
                  <a:solidFill>
                    <a:sysClr val="windowText" lastClr="000000"/>
                  </a:solidFill>
                </a:ln>
                <a:solidFill>
                  <a:schemeClr val="tx1">
                    <a:lumMod val="85000"/>
                  </a:schemeClr>
                </a:solidFill>
                <a:effectLst>
                  <a:outerShdw blurRad="38100" dist="19050" dir="2700000" algn="tl" rotWithShape="0">
                    <a:schemeClr val="dk1">
                      <a:alpha val="40000"/>
                    </a:schemeClr>
                  </a:outerShdw>
                </a:effectLst>
                <a:latin typeface="Bernard MT Condensed" panose="02050806060905020404" pitchFamily="18" charset="0"/>
              </a:rPr>
              <a:t>Acadia Parish Jail</a:t>
            </a:r>
          </a:p>
          <a:p>
            <a:endParaRPr lang="en-US" sz="1200" dirty="0">
              <a:ln w="0">
                <a:solidFill>
                  <a:sysClr val="windowText" lastClr="000000"/>
                </a:solidFill>
              </a:ln>
              <a:solidFill>
                <a:schemeClr val="tx1">
                  <a:lumMod val="85000"/>
                </a:schemeClr>
              </a:solidFill>
              <a:effectLst>
                <a:outerShdw blurRad="38100" dist="19050" dir="2700000" algn="tl" rotWithShape="0">
                  <a:schemeClr val="dk1">
                    <a:alpha val="40000"/>
                  </a:schemeClr>
                </a:outerShdw>
              </a:effectLst>
              <a:latin typeface="Bernard MT Condensed" panose="02050806060905020404" pitchFamily="18" charset="0"/>
            </a:endParaRPr>
          </a:p>
          <a:p>
            <a:pPr algn="ctr"/>
            <a:r>
              <a:rPr lang="en-US" b="1" dirty="0">
                <a:ln w="0"/>
                <a:solidFill>
                  <a:schemeClr val="tx1">
                    <a:lumMod val="85000"/>
                  </a:schemeClr>
                </a:solidFill>
                <a:effectLst>
                  <a:outerShdw blurRad="38100" dist="19050" dir="2700000" algn="tl" rotWithShape="0">
                    <a:schemeClr val="dk1">
                      <a:alpha val="40000"/>
                    </a:schemeClr>
                  </a:outerShdw>
                </a:effectLst>
              </a:rPr>
              <a:t>Warden Laura Benoit</a:t>
            </a:r>
          </a:p>
          <a:p>
            <a:pPr algn="ctr"/>
            <a:r>
              <a:rPr lang="en-US" dirty="0">
                <a:ln w="0"/>
                <a:solidFill>
                  <a:schemeClr val="tx1">
                    <a:lumMod val="85000"/>
                  </a:schemeClr>
                </a:solidFill>
                <a:effectLst>
                  <a:outerShdw blurRad="38100" dist="19050" dir="2700000" algn="tl" rotWithShape="0">
                    <a:schemeClr val="dk1">
                      <a:alpha val="40000"/>
                    </a:schemeClr>
                  </a:outerShdw>
                </a:effectLst>
              </a:rPr>
              <a:t>p: 337-788-8786</a:t>
            </a:r>
          </a:p>
          <a:p>
            <a:r>
              <a:rPr lang="en-US" dirty="0">
                <a:ln w="0"/>
                <a:solidFill>
                  <a:schemeClr val="tx1">
                    <a:lumMod val="85000"/>
                  </a:schemeClr>
                </a:solidFill>
                <a:effectLst>
                  <a:outerShdw blurRad="38100" dist="19050" dir="2700000" algn="tl" rotWithShape="0">
                    <a:schemeClr val="dk1">
                      <a:alpha val="40000"/>
                    </a:schemeClr>
                  </a:outerShdw>
                </a:effectLst>
              </a:rPr>
              <a:t>Capacity: 190 Beds</a:t>
            </a:r>
          </a:p>
          <a:p>
            <a:r>
              <a:rPr lang="en-US" dirty="0">
                <a:ln w="0"/>
                <a:solidFill>
                  <a:schemeClr val="tx1">
                    <a:lumMod val="85000"/>
                  </a:schemeClr>
                </a:solidFill>
                <a:effectLst>
                  <a:outerShdw blurRad="38100" dist="19050" dir="2700000" algn="tl" rotWithShape="0">
                    <a:schemeClr val="dk1">
                      <a:alpha val="40000"/>
                    </a:schemeClr>
                  </a:outerShdw>
                </a:effectLst>
              </a:rPr>
              <a:t>Minimum Security Facility</a:t>
            </a:r>
          </a:p>
          <a:p>
            <a:r>
              <a:rPr lang="en-US" dirty="0">
                <a:ln w="0"/>
                <a:solidFill>
                  <a:schemeClr val="tx1">
                    <a:lumMod val="85000"/>
                  </a:schemeClr>
                </a:solidFill>
                <a:effectLst>
                  <a:outerShdw blurRad="38100" dist="19050" dir="2700000" algn="tl" rotWithShape="0">
                    <a:schemeClr val="dk1">
                      <a:alpha val="40000"/>
                    </a:schemeClr>
                  </a:outerShdw>
                </a:effectLst>
              </a:rPr>
              <a:t>Male and Female inmates awaiting trial, sentencing and sentenced inmates</a:t>
            </a:r>
          </a:p>
          <a:p>
            <a:r>
              <a:rPr lang="en-US" dirty="0">
                <a:ln w="0"/>
                <a:solidFill>
                  <a:schemeClr val="tx1">
                    <a:lumMod val="85000"/>
                  </a:schemeClr>
                </a:solidFill>
                <a:effectLst>
                  <a:outerShdw blurRad="38100" dist="19050" dir="2700000" algn="tl" rotWithShape="0">
                    <a:schemeClr val="dk1">
                      <a:alpha val="40000"/>
                    </a:schemeClr>
                  </a:outerShdw>
                </a:effectLst>
              </a:rPr>
              <a:t>Visitation Times: Monday-Friday 9am to 6pm</a:t>
            </a:r>
          </a:p>
          <a:p>
            <a:r>
              <a:rPr lang="en-US" dirty="0">
                <a:ln w="0"/>
                <a:solidFill>
                  <a:schemeClr val="tx1">
                    <a:lumMod val="85000"/>
                  </a:schemeClr>
                </a:solidFill>
                <a:effectLst>
                  <a:outerShdw blurRad="38100" dist="19050" dir="2700000" algn="tl" rotWithShape="0">
                    <a:schemeClr val="dk1">
                      <a:alpha val="40000"/>
                    </a:schemeClr>
                  </a:outerShdw>
                </a:effectLst>
              </a:rPr>
              <a:t>New Inmate Video Visitation Available!</a:t>
            </a:r>
          </a:p>
          <a:p>
            <a:r>
              <a:rPr lang="en-US" dirty="0">
                <a:ln w="0"/>
                <a:solidFill>
                  <a:schemeClr val="tx1">
                    <a:lumMod val="85000"/>
                  </a:schemeClr>
                </a:solidFill>
                <a:effectLst>
                  <a:outerShdw blurRad="38100" dist="19050" dir="2700000" algn="tl" rotWithShape="0">
                    <a:schemeClr val="dk1">
                      <a:alpha val="40000"/>
                    </a:schemeClr>
                  </a:outerShdw>
                </a:effectLst>
              </a:rPr>
              <a:t>Deposit commissary and phone deposits instantly with the </a:t>
            </a:r>
            <a:r>
              <a:rPr lang="en-US" dirty="0" err="1">
                <a:ln w="0"/>
                <a:solidFill>
                  <a:schemeClr val="tx1">
                    <a:lumMod val="85000"/>
                  </a:schemeClr>
                </a:solidFill>
                <a:effectLst>
                  <a:outerShdw blurRad="38100" dist="19050" dir="2700000" algn="tl" rotWithShape="0">
                    <a:schemeClr val="dk1">
                      <a:alpha val="40000"/>
                    </a:schemeClr>
                  </a:outerShdw>
                </a:effectLst>
              </a:rPr>
              <a:t>JailFunds</a:t>
            </a:r>
            <a:r>
              <a:rPr lang="en-US" dirty="0">
                <a:ln w="0"/>
                <a:solidFill>
                  <a:schemeClr val="tx1">
                    <a:lumMod val="85000"/>
                  </a:schemeClr>
                </a:solidFill>
                <a:effectLst>
                  <a:outerShdw blurRad="38100" dist="19050" dir="2700000" algn="tl" rotWithShape="0">
                    <a:schemeClr val="dk1">
                      <a:alpha val="40000"/>
                    </a:schemeClr>
                  </a:outerShdw>
                </a:effectLst>
              </a:rPr>
              <a:t> app! Or by Phone, Online, Walk-in Retail or </a:t>
            </a:r>
            <a:r>
              <a:rPr lang="en-US" dirty="0" err="1">
                <a:ln w="0"/>
                <a:solidFill>
                  <a:schemeClr val="tx1">
                    <a:lumMod val="85000"/>
                  </a:schemeClr>
                </a:solidFill>
                <a:effectLst>
                  <a:outerShdw blurRad="38100" dist="19050" dir="2700000" algn="tl" rotWithShape="0">
                    <a:schemeClr val="dk1">
                      <a:alpha val="40000"/>
                    </a:schemeClr>
                  </a:outerShdw>
                </a:effectLst>
              </a:rPr>
              <a:t>Moneygram</a:t>
            </a:r>
            <a:endParaRPr lang="en-US" dirty="0">
              <a:ln w="0"/>
              <a:solidFill>
                <a:schemeClr val="tx1">
                  <a:lumMod val="85000"/>
                </a:schemeClr>
              </a:solidFill>
              <a:effectLst>
                <a:outerShdw blurRad="38100" dist="19050" dir="2700000" algn="tl" rotWithShape="0">
                  <a:schemeClr val="dk1">
                    <a:alpha val="40000"/>
                  </a:schemeClr>
                </a:outerShdw>
              </a:effectLst>
            </a:endParaRPr>
          </a:p>
          <a:p>
            <a:r>
              <a:rPr lang="en-US" dirty="0">
                <a:ln w="0"/>
                <a:solidFill>
                  <a:schemeClr val="tx1">
                    <a:lumMod val="85000"/>
                  </a:schemeClr>
                </a:solidFill>
                <a:effectLst>
                  <a:outerShdw blurRad="38100" dist="19050" dir="2700000" algn="tl" rotWithShape="0">
                    <a:schemeClr val="dk1">
                      <a:alpha val="40000"/>
                    </a:schemeClr>
                  </a:outerShdw>
                </a:effectLst>
              </a:rPr>
              <a:t>Total inmate deaths from 2014-2019: 4 </a:t>
            </a:r>
          </a:p>
        </p:txBody>
      </p:sp>
      <p:sp>
        <p:nvSpPr>
          <p:cNvPr id="26" name="TextBox 25">
            <a:extLst>
              <a:ext uri="{FF2B5EF4-FFF2-40B4-BE49-F238E27FC236}">
                <a16:creationId xmlns:a16="http://schemas.microsoft.com/office/drawing/2014/main" id="{D4E2CC0F-EACE-4753-B632-B795169F9548}"/>
              </a:ext>
            </a:extLst>
          </p:cNvPr>
          <p:cNvSpPr txBox="1"/>
          <p:nvPr/>
        </p:nvSpPr>
        <p:spPr>
          <a:xfrm>
            <a:off x="8855764" y="3237234"/>
            <a:ext cx="3336235" cy="3501036"/>
          </a:xfrm>
          <a:prstGeom prst="rect">
            <a:avLst/>
          </a:prstGeom>
          <a:gradFill flip="none" rotWithShape="1">
            <a:gsLst>
              <a:gs pos="0">
                <a:srgbClr val="234666">
                  <a:shade val="30000"/>
                  <a:satMod val="115000"/>
                </a:srgbClr>
              </a:gs>
              <a:gs pos="50000">
                <a:srgbClr val="234666">
                  <a:shade val="67500"/>
                  <a:satMod val="115000"/>
                </a:srgbClr>
              </a:gs>
              <a:gs pos="100000">
                <a:srgbClr val="234666">
                  <a:shade val="100000"/>
                  <a:satMod val="115000"/>
                </a:srgbClr>
              </a:gs>
            </a:gsLst>
            <a:path path="circle">
              <a:fillToRect l="100000" t="100000"/>
            </a:path>
            <a:tileRect r="-100000" b="-100000"/>
          </a:gradFill>
          <a:ln w="114300" cap="rnd" cmpd="tri">
            <a:solidFill>
              <a:schemeClr val="bg1"/>
            </a:solidFill>
            <a:prstDash val="solid"/>
            <a:bevel/>
          </a:ln>
          <a:effectLst/>
          <a:scene3d>
            <a:camera prst="orthographicFront">
              <a:rot lat="0" lon="0" rev="0"/>
            </a:camera>
            <a:lightRig rig="glow" dir="t">
              <a:rot lat="0" lon="0" rev="14100000"/>
            </a:lightRig>
          </a:scene3d>
          <a:sp3d prstMaterial="softEdge"/>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a:solidFill>
                  <a:schemeClr val="tx1">
                    <a:lumMod val="85000"/>
                  </a:schemeClr>
                </a:solidFill>
                <a:latin typeface="Bernard MT Condensed" panose="02050806060905020404" pitchFamily="18" charset="0"/>
              </a:rPr>
              <a:t>About the Sheriff</a:t>
            </a:r>
          </a:p>
          <a:p>
            <a:endParaRPr lang="en-US" sz="1200" b="1" dirty="0">
              <a:solidFill>
                <a:schemeClr val="tx1">
                  <a:lumMod val="85000"/>
                </a:schemeClr>
              </a:solidFill>
            </a:endParaRPr>
          </a:p>
          <a:p>
            <a:r>
              <a:rPr lang="en-US" b="1" dirty="0">
                <a:solidFill>
                  <a:schemeClr val="tx1">
                    <a:lumMod val="85000"/>
                  </a:schemeClr>
                </a:solidFill>
              </a:rPr>
              <a:t>Sheriff K.P. Gibson</a:t>
            </a:r>
          </a:p>
          <a:p>
            <a:r>
              <a:rPr lang="en-US" dirty="0">
                <a:solidFill>
                  <a:schemeClr val="tx1">
                    <a:lumMod val="85000"/>
                  </a:schemeClr>
                </a:solidFill>
              </a:rPr>
              <a:t>p: 337-788-8701</a:t>
            </a:r>
          </a:p>
          <a:p>
            <a:r>
              <a:rPr lang="en-US" dirty="0">
                <a:solidFill>
                  <a:schemeClr val="tx1">
                    <a:lumMod val="85000"/>
                  </a:schemeClr>
                </a:solidFill>
              </a:rPr>
              <a:t>e: kp@apso.org</a:t>
            </a:r>
          </a:p>
          <a:p>
            <a:endParaRPr lang="en-US" b="1" dirty="0">
              <a:solidFill>
                <a:schemeClr val="tx1">
                  <a:lumMod val="85000"/>
                </a:schemeClr>
              </a:solidFill>
            </a:endParaRPr>
          </a:p>
          <a:p>
            <a:endParaRPr lang="en-US" b="1" dirty="0">
              <a:solidFill>
                <a:schemeClr val="tx1">
                  <a:lumMod val="85000"/>
                </a:schemeClr>
              </a:solidFill>
            </a:endParaRPr>
          </a:p>
          <a:p>
            <a:endParaRPr lang="en-US" sz="1600" b="1" dirty="0">
              <a:solidFill>
                <a:schemeClr val="tx1">
                  <a:lumMod val="85000"/>
                </a:schemeClr>
              </a:solidFill>
            </a:endParaRPr>
          </a:p>
          <a:p>
            <a:endParaRPr lang="en-US" sz="1600" b="1" dirty="0">
              <a:solidFill>
                <a:schemeClr val="tx1">
                  <a:lumMod val="85000"/>
                </a:schemeClr>
              </a:solidFill>
            </a:endParaRPr>
          </a:p>
          <a:p>
            <a:endParaRPr lang="en-US" sz="1600" b="1" dirty="0">
              <a:solidFill>
                <a:schemeClr val="tx1">
                  <a:lumMod val="85000"/>
                </a:schemeClr>
              </a:solidFill>
            </a:endParaRPr>
          </a:p>
          <a:p>
            <a:endParaRPr lang="en-US" sz="1600" b="1" dirty="0">
              <a:solidFill>
                <a:schemeClr val="tx1">
                  <a:lumMod val="85000"/>
                </a:schemeClr>
              </a:solidFill>
            </a:endParaRPr>
          </a:p>
          <a:p>
            <a:r>
              <a:rPr lang="en-US" sz="1600" dirty="0">
                <a:solidFill>
                  <a:schemeClr val="tx1">
                    <a:lumMod val="85000"/>
                  </a:schemeClr>
                </a:solidFill>
              </a:rPr>
              <a:t>28 years in Law Enforcement. </a:t>
            </a:r>
          </a:p>
          <a:p>
            <a:r>
              <a:rPr lang="en-US" sz="1600" dirty="0">
                <a:solidFill>
                  <a:schemeClr val="tx1">
                    <a:lumMod val="85000"/>
                  </a:schemeClr>
                </a:solidFill>
              </a:rPr>
              <a:t>Serving Acadia Parish since 2015. </a:t>
            </a:r>
          </a:p>
        </p:txBody>
      </p:sp>
      <p:sp>
        <p:nvSpPr>
          <p:cNvPr id="28" name="TextBox 27">
            <a:extLst>
              <a:ext uri="{FF2B5EF4-FFF2-40B4-BE49-F238E27FC236}">
                <a16:creationId xmlns:a16="http://schemas.microsoft.com/office/drawing/2014/main" id="{F83116AF-F316-49FF-82C7-666317EE5AD1}"/>
              </a:ext>
            </a:extLst>
          </p:cNvPr>
          <p:cNvSpPr txBox="1"/>
          <p:nvPr/>
        </p:nvSpPr>
        <p:spPr>
          <a:xfrm>
            <a:off x="4855765" y="119730"/>
            <a:ext cx="7202453" cy="2369880"/>
          </a:xfrm>
          <a:prstGeom prst="rect">
            <a:avLst/>
          </a:prstGeom>
          <a:gradFill flip="none" rotWithShape="1">
            <a:gsLst>
              <a:gs pos="0">
                <a:srgbClr val="234666">
                  <a:shade val="30000"/>
                  <a:satMod val="115000"/>
                </a:srgbClr>
              </a:gs>
              <a:gs pos="50000">
                <a:srgbClr val="234666">
                  <a:shade val="67500"/>
                  <a:satMod val="115000"/>
                </a:srgbClr>
              </a:gs>
              <a:gs pos="100000">
                <a:srgbClr val="234666">
                  <a:shade val="100000"/>
                  <a:satMod val="115000"/>
                </a:srgbClr>
              </a:gs>
            </a:gsLst>
            <a:path path="circle">
              <a:fillToRect l="100000" t="100000"/>
            </a:path>
            <a:tileRect r="-100000" b="-100000"/>
          </a:gradFill>
          <a:ln w="114300" cap="rnd" cmpd="tri">
            <a:solidFill>
              <a:schemeClr val="bg1"/>
            </a:solidFill>
            <a:prstDash val="solid"/>
            <a:bevel/>
          </a:ln>
          <a:effectLst/>
          <a:scene3d>
            <a:camera prst="orthographicFront">
              <a:rot lat="0" lon="0" rev="0"/>
            </a:camera>
            <a:lightRig rig="glow" dir="t">
              <a:rot lat="0" lon="0" rev="14100000"/>
            </a:lightRig>
          </a:scene3d>
          <a:sp3d prstMaterial="softEdge"/>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a:solidFill>
                  <a:schemeClr val="tx1">
                    <a:lumMod val="85000"/>
                  </a:schemeClr>
                </a:solidFill>
                <a:latin typeface="Bernard MT Condensed" panose="02050806060905020404" pitchFamily="18" charset="0"/>
              </a:rPr>
              <a:t>Mission Statement</a:t>
            </a:r>
          </a:p>
          <a:p>
            <a:endParaRPr lang="en-US" sz="1200" dirty="0">
              <a:solidFill>
                <a:schemeClr val="tx1">
                  <a:lumMod val="85000"/>
                </a:schemeClr>
              </a:solidFill>
              <a:latin typeface="Bernard MT Condensed" panose="02050806060905020404" pitchFamily="18" charset="0"/>
            </a:endParaRPr>
          </a:p>
          <a:p>
            <a:r>
              <a:rPr lang="en-US" sz="1600" b="1" dirty="0">
                <a:solidFill>
                  <a:schemeClr val="tx1">
                    <a:lumMod val="85000"/>
                  </a:schemeClr>
                </a:solidFill>
                <a:latin typeface="Book Antiqua" panose="02040602050305030304" pitchFamily="18" charset="0"/>
                <a:cs typeface="Arial" panose="020B0604020202020204" pitchFamily="34" charset="0"/>
              </a:rPr>
              <a:t>It is the mission of the Acadia Parish Sheriff's Office to provide responsible, effective and efficient law enforcement services with integrity and fairness to all citizens of Acadia Parish.  It is also the mission of this Office to be fiscally responsible, to keep its citizens abreast of matters affecting their safety, cooperating with the media, continuing education of Deputies, implementation of modern technology, and cooperation with local, state and federal agencies in matters of mutual interest.</a:t>
            </a:r>
            <a:endParaRPr lang="en-US" sz="2000" b="1" dirty="0">
              <a:solidFill>
                <a:schemeClr val="tx1">
                  <a:lumMod val="85000"/>
                </a:schemeClr>
              </a:solidFill>
              <a:latin typeface="Book Antiqua" panose="02040602050305030304" pitchFamily="18" charset="0"/>
              <a:cs typeface="Arial" panose="020B0604020202020204" pitchFamily="34" charset="0"/>
            </a:endParaRPr>
          </a:p>
        </p:txBody>
      </p:sp>
      <p:pic>
        <p:nvPicPr>
          <p:cNvPr id="23" name="Picture 22" descr="A person wearing a suit and tie&#10;&#10;Description automatically generated">
            <a:extLst>
              <a:ext uri="{FF2B5EF4-FFF2-40B4-BE49-F238E27FC236}">
                <a16:creationId xmlns:a16="http://schemas.microsoft.com/office/drawing/2014/main" id="{2C104CB5-899A-41B4-85CB-F31319F8AF3B}"/>
              </a:ext>
            </a:extLst>
          </p:cNvPr>
          <p:cNvPicPr>
            <a:picLocks noChangeAspect="1"/>
          </p:cNvPicPr>
          <p:nvPr/>
        </p:nvPicPr>
        <p:blipFill rotWithShape="1">
          <a:blip r:embed="rId4">
            <a:extLst>
              <a:ext uri="{28A0092B-C50C-407E-A947-70E740481C1C}">
                <a14:useLocalDpi xmlns:a14="http://schemas.microsoft.com/office/drawing/2010/main" val="0"/>
              </a:ext>
            </a:extLst>
          </a:blip>
          <a:srcRect l="10549" t="8688" r="15224" b="17376"/>
          <a:stretch/>
        </p:blipFill>
        <p:spPr>
          <a:xfrm>
            <a:off x="10707276" y="4127500"/>
            <a:ext cx="1291173" cy="1936760"/>
          </a:xfrm>
          <a:prstGeom prst="ellipse">
            <a:avLst/>
          </a:prstGeom>
          <a:ln w="63500" cap="rnd" cmpd="thickThin">
            <a:solidFill>
              <a:srgbClr val="D9D9D9"/>
            </a:solidFill>
          </a:ln>
          <a:effectLst/>
        </p:spPr>
      </p:pic>
    </p:spTree>
    <p:extLst>
      <p:ext uri="{BB962C8B-B14F-4D97-AF65-F5344CB8AC3E}">
        <p14:creationId xmlns:p14="http://schemas.microsoft.com/office/powerpoint/2010/main" val="3440611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852</TotalTime>
  <Words>239</Words>
  <Application>Microsoft Macintosh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Bernard MT Condensed</vt:lpstr>
      <vt:lpstr>Book Antiqua</vt:lpstr>
      <vt:lpstr>Bookman Old Style</vt:lpstr>
      <vt:lpstr>Rockwell</vt:lpstr>
      <vt:lpstr>Damask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blanco</dc:creator>
  <cp:lastModifiedBy>Curtis Case</cp:lastModifiedBy>
  <cp:revision>16</cp:revision>
  <dcterms:created xsi:type="dcterms:W3CDTF">2019-11-23T02:15:08Z</dcterms:created>
  <dcterms:modified xsi:type="dcterms:W3CDTF">2020-03-29T19:30:11Z</dcterms:modified>
</cp:coreProperties>
</file>